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6" r:id="rId2"/>
    <p:sldId id="257" r:id="rId3"/>
    <p:sldId id="258" r:id="rId4"/>
    <p:sldId id="259" r:id="rId5"/>
    <p:sldId id="277" r:id="rId6"/>
    <p:sldId id="267" r:id="rId7"/>
    <p:sldId id="270" r:id="rId8"/>
    <p:sldId id="278" r:id="rId9"/>
    <p:sldId id="268" r:id="rId10"/>
    <p:sldId id="271" r:id="rId11"/>
    <p:sldId id="279" r:id="rId12"/>
    <p:sldId id="269" r:id="rId13"/>
    <p:sldId id="272" r:id="rId14"/>
    <p:sldId id="280" r:id="rId15"/>
    <p:sldId id="260" r:id="rId16"/>
    <p:sldId id="261" r:id="rId17"/>
    <p:sldId id="262" r:id="rId18"/>
    <p:sldId id="263" r:id="rId19"/>
    <p:sldId id="264" r:id="rId20"/>
    <p:sldId id="265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01D6E-5E41-4E79-B805-B83218FBC57B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B2ED4-53C8-4B84-A9AA-AE62E8B8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69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B2ED4-53C8-4B84-A9AA-AE62E8B878C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99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39E2C-06E4-104C-8CA7-E4FD90E13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849D97-34A1-794A-9C92-B94556B2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38085A-2579-404A-8D48-B2D39267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F9DB77-03D5-FB4C-B56E-E98FB5A3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C7A4D-D4E2-9C47-8F6C-0CE622E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02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EB875-D564-9B41-89C2-7FD7BA06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240401-D13A-A646-937E-F80699E62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AA51A4-CA93-F644-AB6E-31B93769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D4854-AE94-CC40-AFEC-3A607BD6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6BE5A-EA8D-B54D-A37A-89EB4785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0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9C5645-1909-0249-B6A3-FC5A36A8F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7370C2-26E4-B148-938A-02BC0127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9C9BE6-48BD-2841-B5EE-6FB7D15B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4208B2-9B7D-FD46-BCB7-BA6288D6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F5637E-86C1-FF4B-974F-3E4CB041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70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70E2B-C151-1646-8068-6B76D41C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5920D5-E96C-4143-A24C-4D72E7C2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F1B50B-5AFC-3349-8EA1-C580924C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39984-A487-EE43-ABF6-C72232C4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5FF609-7326-7646-9574-38CD7BE8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D95D1-553B-7047-BB1B-446C7E75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B5B103-023E-C445-AD3A-4EA5F5BCC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E2B631-2922-0D46-A895-88ADF67A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40074-2853-924C-A12B-3244B2DE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9FD28F-4EE4-0C40-83C4-8906A547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43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93625-4F11-7446-8E97-FA4A4BC7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96E73-2C1A-CF45-8A2F-D3B3246C6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0C9D0C-9C9C-364B-A555-372996B8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FEA246-1DC1-5741-A38A-614B9FA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26C6CE-DAA2-8E46-BE46-E52434DC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445B91-94B3-364F-B90B-D6A48062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70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2D1AC-869A-E240-BE29-2D5F1C3D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CCEA80-08A4-594A-893A-B42E47C4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3CE209-E40E-474A-806C-CB00C0099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A1F6F9-6966-2A46-8354-6312DE15E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CF7C1B-22BA-2547-9D37-A2A3D4141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37E3B7-4BCA-7E40-8F39-AD444C67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192C40-7E3F-0244-A892-FB9F5B37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33E58F3-6182-0C48-A4C8-E8C19CEB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4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6CA1A-C134-3141-AF6B-06FE7E2E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A7F0DF-EB79-4043-B1AC-7A8949F0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201E51-0947-7640-B211-4AFB7807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929891-CC8D-814D-9C4A-1BD26807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8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E3C457-A687-E741-874F-236E373C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A5EE26-2FB4-EC49-8EFB-7E3BB15C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B61B9C-CC78-7D4E-A19F-2CC319E3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0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B6CF9-4F53-F04B-8499-6B63F111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55C6E-4EDD-744F-A843-A2D4547E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4C2AB2-A23F-5E44-9A28-678F4F31C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0D2359-9A5A-4740-B7B7-762AEE07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EFDEE6-FA92-F748-AF17-1EEA5318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E3EE2A-4ECF-2F44-94BE-AD3499F6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5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9C62E-63D5-F04C-A717-E969251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386985-AA1E-7344-9001-6261616C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D15262-3DCF-6043-A032-FF47923BF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91729C-D0C6-D44E-8D7A-EC2AAA3B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324924-BC66-3142-9008-7F069378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5D039B-B660-6B43-A564-4AE30E81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4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B1E691-CFD9-7D4D-952A-B70BCF16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A164D-166D-6E48-B358-AC339D5B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BE47F-639A-7945-8AA3-159C5A5D0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847E-A841-974F-93B8-3BAFCB66AE13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38509-536B-A04F-A524-5CBF404C3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FE841A-831A-E547-8119-6B1347B2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37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hyperlink" Target="https://pxhere.com/de/photo/19697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Person, Kopfbedeckung, Schutzhelm, Helm enthält.&#10;&#10;Automatisch generierte Beschreibung">
            <a:extLst>
              <a:ext uri="{FF2B5EF4-FFF2-40B4-BE49-F238E27FC236}">
                <a16:creationId xmlns:a16="http://schemas.microsoft.com/office/drawing/2014/main" id="{D949B962-6361-477E-D422-E92D7B10C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07" r="23585" b="87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D3D36A-080B-0C4B-ECAF-CC90DE9CC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3400" dirty="0"/>
              <a:t>Unser Praktikum </a:t>
            </a:r>
            <a:r>
              <a:rPr lang="de-DE" sz="3400" i="1" dirty="0"/>
              <a:t>als </a:t>
            </a:r>
            <a:r>
              <a:rPr lang="de-DE" sz="3400" i="1" dirty="0">
                <a:highlight>
                  <a:srgbClr val="FFFF00"/>
                </a:highlight>
              </a:rPr>
              <a:t>genaue Berufsbezeichnung</a:t>
            </a:r>
            <a:r>
              <a:rPr lang="de-DE" sz="3400" i="1" dirty="0"/>
              <a:t>/im Bereich </a:t>
            </a:r>
            <a:r>
              <a:rPr lang="de-DE" sz="3400" i="1" dirty="0">
                <a:highlight>
                  <a:srgbClr val="FFFF00"/>
                </a:highlight>
              </a:rPr>
              <a:t>…</a:t>
            </a:r>
            <a:endParaRPr lang="de-DE" sz="3400" dirty="0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0041B9-6A66-79AE-1B22-DDA89EB44BFB}"/>
              </a:ext>
            </a:extLst>
          </p:cNvPr>
          <p:cNvSpPr/>
          <p:nvPr/>
        </p:nvSpPr>
        <p:spPr>
          <a:xfrm>
            <a:off x="481029" y="46768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Schule: </a:t>
            </a:r>
            <a:r>
              <a:rPr lang="de-DE" dirty="0"/>
              <a:t>Adolf-Reichwein-Schule</a:t>
            </a:r>
          </a:p>
          <a:p>
            <a:r>
              <a:rPr lang="de-DE" b="1" dirty="0"/>
              <a:t>Klasse: </a:t>
            </a:r>
            <a:r>
              <a:rPr lang="de-DE" b="1" i="1" dirty="0">
                <a:highlight>
                  <a:srgbClr val="FFFF00"/>
                </a:highlight>
              </a:rPr>
              <a:t>Klasse</a:t>
            </a:r>
          </a:p>
          <a:p>
            <a:r>
              <a:rPr lang="de-DE" b="1" dirty="0"/>
              <a:t>Schüler/innen: </a:t>
            </a:r>
            <a:r>
              <a:rPr lang="de-DE" b="1" i="1" dirty="0">
                <a:highlight>
                  <a:srgbClr val="FFFF00"/>
                </a:highlight>
              </a:rPr>
              <a:t>Vorname Nachname, Vorname Nachname, Vorname Nachname</a:t>
            </a:r>
          </a:p>
          <a:p>
            <a:r>
              <a:rPr lang="de-DE" b="1" dirty="0"/>
              <a:t>Betreuende Lehrkraft: </a:t>
            </a:r>
            <a:r>
              <a:rPr lang="de-DE" b="1" i="1" dirty="0">
                <a:highlight>
                  <a:srgbClr val="FFFF00"/>
                </a:highlight>
              </a:rPr>
              <a:t>Herr Mustermann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1BA8D1-7533-D31B-AAD7-413E722FD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44" y="883652"/>
            <a:ext cx="2540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 als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genaue Berufsbezeichnung </a:t>
            </a:r>
            <a:r>
              <a:rPr lang="de-DE" sz="2800" dirty="0">
                <a:solidFill>
                  <a:schemeClr val="tx1"/>
                </a:solidFill>
                <a:highlight>
                  <a:srgbClr val="FFFF00"/>
                </a:highlight>
              </a:rPr>
              <a:t>–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 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Ausbildungsart:	</a:t>
            </a:r>
            <a:r>
              <a:rPr lang="de-DE" sz="2000" i="1" dirty="0">
                <a:highlight>
                  <a:srgbClr val="FFFF00"/>
                </a:highlight>
              </a:rPr>
              <a:t>Duale Ausbildung (Ausbildungsbetrieb und 	Berufsschule)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Berufsschule: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Max-</a:t>
            </a:r>
            <a:r>
              <a:rPr lang="de-DE" sz="2000" i="1" dirty="0" err="1">
                <a:highlight>
                  <a:srgbClr val="FFFF00"/>
                </a:highlight>
              </a:rPr>
              <a:t>Eyth</a:t>
            </a:r>
            <a:r>
              <a:rPr lang="de-DE" sz="2000" i="1" dirty="0">
                <a:highlight>
                  <a:srgbClr val="FFFF00"/>
                </a:highlight>
              </a:rPr>
              <a:t>-Schule in Dreieich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Dauer: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3 Jahre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Tätigkeiten: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Tätigkeiten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Arbeitsorte:	</a:t>
            </a:r>
            <a:r>
              <a:rPr lang="de-DE" sz="2000" i="1" dirty="0">
                <a:highlight>
                  <a:srgbClr val="FFFF00"/>
                </a:highlight>
              </a:rPr>
              <a:t>Werkstatt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Schulabschluss:	</a:t>
            </a:r>
            <a:r>
              <a:rPr lang="de-DE" sz="2000" i="1" dirty="0">
                <a:highlight>
                  <a:srgbClr val="FFFF00"/>
                </a:highlight>
              </a:rPr>
              <a:t>Mind. Hauptschulabschluss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Anforderungen: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				Anforderungen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Schulfächer:	</a:t>
            </a:r>
            <a:r>
              <a:rPr lang="de-DE" sz="2000" i="1" dirty="0">
                <a:highlight>
                  <a:srgbClr val="FFFF00"/>
                </a:highlight>
              </a:rPr>
              <a:t>Schulfächer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Vergütung:	</a:t>
            </a:r>
            <a:r>
              <a:rPr lang="de-DE" sz="2000" i="1" dirty="0">
                <a:highlight>
                  <a:srgbClr val="FFFF00"/>
                </a:highlight>
              </a:rPr>
              <a:t>500 € (1. Lehrjahr) bis 1.000 € (3. Lehrjahr)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genaue Berufsbezeichnung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81BB61-3B3B-F54E-B942-5F62606C2596}"/>
              </a:ext>
            </a:extLst>
          </p:cNvPr>
          <p:cNvSpPr txBox="1"/>
          <p:nvPr/>
        </p:nvSpPr>
        <p:spPr>
          <a:xfrm>
            <a:off x="179109" y="6345925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berufenet.arbeitsagentur.de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2758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Tätigkeiten im 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beim Ausüben der Tätigkeiten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E406547-C916-61AF-7CDA-B356CD81C9DC}"/>
              </a:ext>
            </a:extLst>
          </p:cNvPr>
          <p:cNvSpPr txBox="1"/>
          <p:nvPr/>
        </p:nvSpPr>
        <p:spPr>
          <a:xfrm>
            <a:off x="810704" y="1234912"/>
            <a:ext cx="579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Folgende Tätigkeiten habe ich in meinem Praktikum ausgeführt:</a:t>
            </a:r>
          </a:p>
        </p:txBody>
      </p:sp>
    </p:spTree>
    <p:extLst>
      <p:ext uri="{BB962C8B-B14F-4D97-AF65-F5344CB8AC3E}">
        <p14:creationId xmlns:p14="http://schemas.microsoft.com/office/powerpoint/2010/main" val="105398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Praktikumsbetrieb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highlight>
                  <a:srgbClr val="FFFF00"/>
                </a:highlight>
              </a:rPr>
              <a:t>Musterfirma GmbH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Musterstr. 1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63225 Langen</a:t>
            </a:r>
          </a:p>
          <a:p>
            <a:pPr>
              <a:spcAft>
                <a:spcPts val="600"/>
              </a:spcAft>
              <a:tabLst>
                <a:tab pos="1812925" algn="l"/>
              </a:tabLst>
            </a:pPr>
            <a:endParaRPr lang="de-DE" sz="2000" b="1" dirty="0"/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Gründungsjahr:	</a:t>
            </a:r>
            <a:r>
              <a:rPr lang="de-DE" sz="2000" dirty="0">
                <a:highlight>
                  <a:srgbClr val="FFFF00"/>
                </a:highlight>
              </a:rPr>
              <a:t>1900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Firmierung:</a:t>
            </a:r>
            <a:r>
              <a:rPr lang="de-DE" sz="2000" dirty="0"/>
              <a:t>	</a:t>
            </a:r>
            <a:r>
              <a:rPr lang="de-DE" sz="2000" dirty="0">
                <a:highlight>
                  <a:srgbClr val="FFFF00"/>
                </a:highlight>
              </a:rPr>
              <a:t>Gesellschaft mit beschränkter Haftung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Branche:	</a:t>
            </a:r>
            <a:r>
              <a:rPr lang="de-DE" sz="2000" dirty="0">
                <a:highlight>
                  <a:srgbClr val="FFFF00"/>
                </a:highlight>
              </a:rPr>
              <a:t>Handwerk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Tätigkeitsfelder:	</a:t>
            </a:r>
            <a:r>
              <a:rPr lang="de-DE" sz="2000" dirty="0">
                <a:highlight>
                  <a:srgbClr val="FFFF00"/>
                </a:highlight>
              </a:rPr>
              <a:t>Bodenbeläge und allgemeine 				Renovierungsarbeiten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Mitarbeiter:	</a:t>
            </a:r>
            <a:r>
              <a:rPr lang="de-DE" sz="2000" dirty="0">
                <a:highlight>
                  <a:srgbClr val="FFFF00"/>
                </a:highlight>
              </a:rPr>
              <a:t>100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Auszubildende:	</a:t>
            </a:r>
            <a:r>
              <a:rPr lang="de-DE" sz="2000" dirty="0">
                <a:highlight>
                  <a:srgbClr val="FFFF00"/>
                </a:highlight>
              </a:rPr>
              <a:t>2 (Dachdecker), 2 (Bürokaufmann/frau) und 1 		(Schreiner)</a:t>
            </a:r>
            <a:endParaRPr lang="de-DE" sz="2000" b="1" dirty="0"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Ein Bild vom Praktikumsbetrieb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474074-E5A2-774B-BB0E-A121BB61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07" y="1116980"/>
            <a:ext cx="2540000" cy="784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FBA40F-9F7E-4846-BDD2-A20879A230A5}"/>
              </a:ext>
            </a:extLst>
          </p:cNvPr>
          <p:cNvSpPr txBox="1"/>
          <p:nvPr/>
        </p:nvSpPr>
        <p:spPr>
          <a:xfrm>
            <a:off x="2977006" y="1324713"/>
            <a:ext cx="25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Firmenlogo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615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 als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genaue Berufsbezeichnung – 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Ausbildungsart:	</a:t>
            </a:r>
            <a:r>
              <a:rPr lang="de-DE" sz="2000" i="1" dirty="0">
                <a:highlight>
                  <a:srgbClr val="FFFF00"/>
                </a:highlight>
              </a:rPr>
              <a:t>Duale Ausbildung (Ausbildungsbetrieb und 	Berufsschule)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Berufsschule: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Max-</a:t>
            </a:r>
            <a:r>
              <a:rPr lang="de-DE" sz="2000" i="1" dirty="0" err="1">
                <a:highlight>
                  <a:srgbClr val="FFFF00"/>
                </a:highlight>
              </a:rPr>
              <a:t>Eyth</a:t>
            </a:r>
            <a:r>
              <a:rPr lang="de-DE" sz="2000" i="1" dirty="0">
                <a:highlight>
                  <a:srgbClr val="FFFF00"/>
                </a:highlight>
              </a:rPr>
              <a:t>-Schule in Dreieich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Dauer: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3 Jahre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Tätigkeiten: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Tätigkeiten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Arbeitsorte:	</a:t>
            </a:r>
            <a:r>
              <a:rPr lang="de-DE" sz="2000" i="1" dirty="0">
                <a:highlight>
                  <a:srgbClr val="FFFF00"/>
                </a:highlight>
              </a:rPr>
              <a:t>Werkstatt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Schulabschluss:	</a:t>
            </a:r>
            <a:r>
              <a:rPr lang="de-DE" sz="2000" i="1" dirty="0">
                <a:highlight>
                  <a:srgbClr val="FFFF00"/>
                </a:highlight>
              </a:rPr>
              <a:t>Mind. Hauptschulabschluss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Anforderungen: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				Anforderungen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Schulfächer:	</a:t>
            </a:r>
            <a:r>
              <a:rPr lang="de-DE" sz="2000" i="1" dirty="0">
                <a:highlight>
                  <a:srgbClr val="FFFF00"/>
                </a:highlight>
              </a:rPr>
              <a:t>Schulfächer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Vergütung:	</a:t>
            </a:r>
            <a:r>
              <a:rPr lang="de-DE" sz="2000" i="1" dirty="0">
                <a:highlight>
                  <a:srgbClr val="FFFF00"/>
                </a:highlight>
              </a:rPr>
              <a:t>500 € (1. Lehrjahr) bis 1.000 € (3. Lehrjahr)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genaue Berufsbezeichnung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81BB61-3B3B-F54E-B942-5F62606C2596}"/>
              </a:ext>
            </a:extLst>
          </p:cNvPr>
          <p:cNvSpPr txBox="1"/>
          <p:nvPr/>
        </p:nvSpPr>
        <p:spPr>
          <a:xfrm>
            <a:off x="179109" y="6345925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berufenet.arbeitsagentur.de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673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Tätigkeiten im 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beim Ausüben der Tätigkeiten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E406547-C916-61AF-7CDA-B356CD81C9DC}"/>
              </a:ext>
            </a:extLst>
          </p:cNvPr>
          <p:cNvSpPr txBox="1"/>
          <p:nvPr/>
        </p:nvSpPr>
        <p:spPr>
          <a:xfrm>
            <a:off x="810704" y="1234912"/>
            <a:ext cx="579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Folgende Tätigkeiten habe ich in meinem Praktikum ausgeführt:</a:t>
            </a:r>
          </a:p>
        </p:txBody>
      </p:sp>
    </p:spTree>
    <p:extLst>
      <p:ext uri="{BB962C8B-B14F-4D97-AF65-F5344CB8AC3E}">
        <p14:creationId xmlns:p14="http://schemas.microsoft.com/office/powerpoint/2010/main" val="22088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Unsere Vorgangsbeschreibung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Vorgang:	</a:t>
            </a:r>
            <a:r>
              <a:rPr lang="de-DE" sz="2000" i="1" dirty="0">
                <a:solidFill>
                  <a:schemeClr val="tx1"/>
                </a:solidFill>
                <a:highlight>
                  <a:srgbClr val="FFFF00"/>
                </a:highlight>
              </a:rPr>
              <a:t> Name der Vorgangsbeschreibung 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Sinn &amp; Zweck: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Wofür wird der Vorgang durchgeführt? Was 	passiert danach?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während des Arbeitsvorgangs</a:t>
            </a:r>
          </a:p>
        </p:txBody>
      </p:sp>
    </p:spTree>
    <p:extLst>
      <p:ext uri="{BB962C8B-B14F-4D97-AF65-F5344CB8AC3E}">
        <p14:creationId xmlns:p14="http://schemas.microsoft.com/office/powerpoint/2010/main" val="9024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der Vorgangsbeschreibung </a:t>
            </a:r>
            <a:r>
              <a:rPr lang="de-DE" sz="2800" dirty="0">
                <a:solidFill>
                  <a:schemeClr val="tx1"/>
                </a:solidFill>
              </a:rPr>
              <a:t>– Arbeitsmittel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Welche Werkzeuge oder Hilfsmittel hast du verwendet?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Bild der Arbeitsmittel</a:t>
            </a:r>
          </a:p>
        </p:txBody>
      </p:sp>
    </p:spTree>
    <p:extLst>
      <p:ext uri="{BB962C8B-B14F-4D97-AF65-F5344CB8AC3E}">
        <p14:creationId xmlns:p14="http://schemas.microsoft.com/office/powerpoint/2010/main" val="39208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der Vorgangsbeschreibung </a:t>
            </a:r>
            <a:r>
              <a:rPr lang="de-DE" sz="2800" dirty="0">
                <a:solidFill>
                  <a:schemeClr val="tx1"/>
                </a:solidFill>
              </a:rPr>
              <a:t>– Schritt 1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Bild des Arbeitsschritts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Was wurde in diesem Arbeitsschritt gemacht? Welche Arbeitsmittel (Werkzeuge bzw. Hilfsmittel) wurden verwendet? Gibt es zum Thema Arbeitssicherheit etwas zu beachten?</a:t>
            </a:r>
          </a:p>
        </p:txBody>
      </p:sp>
    </p:spTree>
    <p:extLst>
      <p:ext uri="{BB962C8B-B14F-4D97-AF65-F5344CB8AC3E}">
        <p14:creationId xmlns:p14="http://schemas.microsoft.com/office/powerpoint/2010/main" val="21255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der Vorgangsbeschreibung </a:t>
            </a:r>
            <a:r>
              <a:rPr lang="de-DE" sz="2800" dirty="0">
                <a:solidFill>
                  <a:schemeClr val="tx1"/>
                </a:solidFill>
              </a:rPr>
              <a:t>– Schritt 2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Bild des Arbeitsschritts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Was wurde in diesem Arbeitsschritt gemacht? Welche Arbeitsmittel (Werkzeuge bzw. Hilfsmittel) wurden verwendet? Gibt es zum Thema Arbeitssicherheit etwas zu beachten?</a:t>
            </a:r>
          </a:p>
        </p:txBody>
      </p:sp>
    </p:spTree>
    <p:extLst>
      <p:ext uri="{BB962C8B-B14F-4D97-AF65-F5344CB8AC3E}">
        <p14:creationId xmlns:p14="http://schemas.microsoft.com/office/powerpoint/2010/main" val="29579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der Vorgangsbeschreibung </a:t>
            </a:r>
            <a:r>
              <a:rPr lang="de-DE" sz="2800" dirty="0">
                <a:solidFill>
                  <a:schemeClr val="tx1"/>
                </a:solidFill>
              </a:rPr>
              <a:t>– Schritt 3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Bild des Arbeitsschritts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Wie Arbeitsschritt 1 und 2. Für weitere Arbeitsschritte muss die Folie kopiert werden.</a:t>
            </a:r>
          </a:p>
        </p:txBody>
      </p:sp>
    </p:spTree>
    <p:extLst>
      <p:ext uri="{BB962C8B-B14F-4D97-AF65-F5344CB8AC3E}">
        <p14:creationId xmlns:p14="http://schemas.microsoft.com/office/powerpoint/2010/main" val="16408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Gliederung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Vorstellung der Praktikumsbetriebe und –berufe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Unsere Vorgangsbeschreibung: </a:t>
            </a:r>
            <a:r>
              <a:rPr lang="de-DE" sz="2000" i="1" dirty="0">
                <a:highlight>
                  <a:srgbClr val="FFFF00"/>
                </a:highlight>
              </a:rPr>
              <a:t>Name der Vorgangsbeschreibung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Unsere Reflexionen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>
                <a:highlight>
                  <a:srgbClr val="00FF00"/>
                </a:highlight>
              </a:rPr>
              <a:t>Bilder von euch vor dem Praktikumsbetrieb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FDCE88-FF6C-C54B-A331-3171DB3A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Reflexion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Max Mustermann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Praktikant in der Firma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Was hat dir besonders gefallen? Was hat dir nicht gefallen? Würdest du eine Ausbildung in dem Beruf bzw. in der Firma machen? Begründe deine Antworten!</a:t>
            </a:r>
          </a:p>
        </p:txBody>
      </p:sp>
    </p:spTree>
    <p:extLst>
      <p:ext uri="{BB962C8B-B14F-4D97-AF65-F5344CB8AC3E}">
        <p14:creationId xmlns:p14="http://schemas.microsoft.com/office/powerpoint/2010/main" val="21009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Reflexion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Max Mustermann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Praktikant in der Firma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Was hat dir besonders gefallen? Was hat dir nicht gefallen? Würdest du eine Ausbildung in dem Beruf bzw. in der Firma machen? Begründe deine Antworten!</a:t>
            </a:r>
          </a:p>
        </p:txBody>
      </p:sp>
    </p:spTree>
    <p:extLst>
      <p:ext uri="{BB962C8B-B14F-4D97-AF65-F5344CB8AC3E}">
        <p14:creationId xmlns:p14="http://schemas.microsoft.com/office/powerpoint/2010/main" val="289864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Reflexion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Max Mustermann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Praktikant in der Firma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Was hat dir besonders gefallen? Was hat dir nicht gefallen? Würdest du eine Ausbildung in dem Beruf bzw. in der Firma machen? Begründe deine Antworten!</a:t>
            </a:r>
          </a:p>
        </p:txBody>
      </p:sp>
    </p:spTree>
    <p:extLst>
      <p:ext uri="{BB962C8B-B14F-4D97-AF65-F5344CB8AC3E}">
        <p14:creationId xmlns:p14="http://schemas.microsoft.com/office/powerpoint/2010/main" val="283491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Reflexion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Max Mustermann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Praktikant in der Firma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>
                <a:highlight>
                  <a:srgbClr val="00FF00"/>
                </a:highlight>
              </a:rPr>
              <a:t>Was hat dir besonders gefallen? Was hat dir nicht gefallen? Würdest du eine Ausbildung in dem Beruf bzw. in der Firma machen? Begründe deine Antworten!</a:t>
            </a:r>
          </a:p>
        </p:txBody>
      </p:sp>
    </p:spTree>
    <p:extLst>
      <p:ext uri="{BB962C8B-B14F-4D97-AF65-F5344CB8AC3E}">
        <p14:creationId xmlns:p14="http://schemas.microsoft.com/office/powerpoint/2010/main" val="267232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Praktikumsbetrieb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highlight>
                  <a:srgbClr val="FFFF00"/>
                </a:highlight>
              </a:rPr>
              <a:t>Musterfirma GmbH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Musterstr. 1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63225 Langen</a:t>
            </a:r>
          </a:p>
          <a:p>
            <a:pPr>
              <a:spcAft>
                <a:spcPts val="600"/>
              </a:spcAft>
              <a:tabLst>
                <a:tab pos="1812925" algn="l"/>
              </a:tabLst>
            </a:pPr>
            <a:endParaRPr lang="de-DE" sz="2000" b="1" dirty="0"/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Gründungsjahr:	</a:t>
            </a:r>
            <a:r>
              <a:rPr lang="de-DE" sz="2000" dirty="0">
                <a:highlight>
                  <a:srgbClr val="FFFF00"/>
                </a:highlight>
              </a:rPr>
              <a:t>1900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Firmierung:</a:t>
            </a:r>
            <a:r>
              <a:rPr lang="de-DE" sz="2000" dirty="0"/>
              <a:t>	</a:t>
            </a:r>
            <a:r>
              <a:rPr lang="de-DE" sz="2000" dirty="0">
                <a:highlight>
                  <a:srgbClr val="FFFF00"/>
                </a:highlight>
              </a:rPr>
              <a:t>Gesellschaft mit beschränkter Haftung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Branche:	</a:t>
            </a:r>
            <a:r>
              <a:rPr lang="de-DE" sz="2000" dirty="0">
                <a:highlight>
                  <a:srgbClr val="FFFF00"/>
                </a:highlight>
              </a:rPr>
              <a:t>Handwerk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Tätigkeitsfelder:	</a:t>
            </a:r>
            <a:r>
              <a:rPr lang="de-DE" sz="2000" dirty="0">
                <a:highlight>
                  <a:srgbClr val="FFFF00"/>
                </a:highlight>
              </a:rPr>
              <a:t>Bodenbeläge und allgemeine 				Renovierungsarbeiten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Mitarbeiter:	</a:t>
            </a:r>
            <a:r>
              <a:rPr lang="de-DE" sz="2000" dirty="0">
                <a:highlight>
                  <a:srgbClr val="FFFF00"/>
                </a:highlight>
              </a:rPr>
              <a:t>100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Auszubildende:	</a:t>
            </a:r>
            <a:r>
              <a:rPr lang="de-DE" sz="2000" dirty="0">
                <a:highlight>
                  <a:srgbClr val="FFFF00"/>
                </a:highlight>
              </a:rPr>
              <a:t>2 (Dachdecker), 2 (Bürokaufmann/frau) und 1 		(Schreiner)</a:t>
            </a:r>
            <a:endParaRPr lang="de-DE" sz="2000" b="1" dirty="0"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Ein Bild vom Praktikumsbetrieb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474074-E5A2-774B-BB0E-A121BB61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07" y="1116980"/>
            <a:ext cx="2540000" cy="784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FBA40F-9F7E-4846-BDD2-A20879A230A5}"/>
              </a:ext>
            </a:extLst>
          </p:cNvPr>
          <p:cNvSpPr txBox="1"/>
          <p:nvPr/>
        </p:nvSpPr>
        <p:spPr>
          <a:xfrm>
            <a:off x="2977006" y="1324713"/>
            <a:ext cx="25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Firmenlogo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68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 als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genaue Berufsbezeichnung </a:t>
            </a:r>
            <a:r>
              <a:rPr lang="de-DE" sz="2800" dirty="0">
                <a:solidFill>
                  <a:schemeClr val="tx1"/>
                </a:solidFill>
                <a:highlight>
                  <a:srgbClr val="FFFF00"/>
                </a:highlight>
              </a:rPr>
              <a:t>–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 Name des Schülers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Ausbildungsart:	</a:t>
            </a:r>
            <a:r>
              <a:rPr lang="de-DE" sz="2000" i="1" dirty="0">
                <a:highlight>
                  <a:srgbClr val="FFFF00"/>
                </a:highlight>
              </a:rPr>
              <a:t>Duale Ausbildung (Ausbildungsbetrieb und 	Berufsschule)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Berufsschule: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Max-</a:t>
            </a:r>
            <a:r>
              <a:rPr lang="de-DE" sz="2000" i="1" dirty="0" err="1">
                <a:highlight>
                  <a:srgbClr val="FFFF00"/>
                </a:highlight>
              </a:rPr>
              <a:t>Eyth</a:t>
            </a:r>
            <a:r>
              <a:rPr lang="de-DE" sz="2000" i="1" dirty="0">
                <a:highlight>
                  <a:srgbClr val="FFFF00"/>
                </a:highlight>
              </a:rPr>
              <a:t>-Schule in Dreieich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Dauer: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3 Jahre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Tätigkeiten: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Tätigkeiten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Arbeitsorte:	</a:t>
            </a:r>
            <a:r>
              <a:rPr lang="de-DE" sz="2000" i="1" dirty="0">
                <a:highlight>
                  <a:srgbClr val="FFFF00"/>
                </a:highlight>
              </a:rPr>
              <a:t>Werkstatt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Schulabschluss:	</a:t>
            </a:r>
            <a:r>
              <a:rPr lang="de-DE" sz="2000" i="1" dirty="0">
                <a:highlight>
                  <a:srgbClr val="FFFF00"/>
                </a:highlight>
              </a:rPr>
              <a:t>Mind. Hauptschulabschluss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Anforderungen: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				Anforderungen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Schulfächer:	</a:t>
            </a:r>
            <a:r>
              <a:rPr lang="de-DE" sz="2000" i="1" dirty="0">
                <a:highlight>
                  <a:srgbClr val="FFFF00"/>
                </a:highlight>
              </a:rPr>
              <a:t>Schulfächer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Vergütung:	</a:t>
            </a:r>
            <a:r>
              <a:rPr lang="de-DE" sz="2000" i="1" dirty="0">
                <a:highlight>
                  <a:srgbClr val="FFFF00"/>
                </a:highlight>
              </a:rPr>
              <a:t>500 € (1. Lehrjahr) bis 1.000 € (3. Lehrjahr)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genaue Berufsbezeichnung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81BB61-3B3B-F54E-B942-5F62606C2596}"/>
              </a:ext>
            </a:extLst>
          </p:cNvPr>
          <p:cNvSpPr txBox="1"/>
          <p:nvPr/>
        </p:nvSpPr>
        <p:spPr>
          <a:xfrm>
            <a:off x="179109" y="6345925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berufenet.arbeitsagentur.de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85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Tätigkeiten im 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beim Ausüben der Tätigkeiten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E406547-C916-61AF-7CDA-B356CD81C9DC}"/>
              </a:ext>
            </a:extLst>
          </p:cNvPr>
          <p:cNvSpPr txBox="1"/>
          <p:nvPr/>
        </p:nvSpPr>
        <p:spPr>
          <a:xfrm>
            <a:off x="810704" y="1234912"/>
            <a:ext cx="579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Folgende Tätigkeiten habe ich in meinem Praktikum ausgeführt:</a:t>
            </a:r>
          </a:p>
        </p:txBody>
      </p:sp>
    </p:spTree>
    <p:extLst>
      <p:ext uri="{BB962C8B-B14F-4D97-AF65-F5344CB8AC3E}">
        <p14:creationId xmlns:p14="http://schemas.microsoft.com/office/powerpoint/2010/main" val="386098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Praktikumsbetrieb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highlight>
                  <a:srgbClr val="FFFF00"/>
                </a:highlight>
              </a:rPr>
              <a:t>Musterfirma GmbH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Musterstr. 1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63225 Langen</a:t>
            </a:r>
          </a:p>
          <a:p>
            <a:pPr>
              <a:spcAft>
                <a:spcPts val="600"/>
              </a:spcAft>
              <a:tabLst>
                <a:tab pos="1812925" algn="l"/>
              </a:tabLst>
            </a:pPr>
            <a:endParaRPr lang="de-DE" sz="2000" b="1" dirty="0"/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Gründungsjahr:	</a:t>
            </a:r>
            <a:r>
              <a:rPr lang="de-DE" sz="2000" dirty="0">
                <a:highlight>
                  <a:srgbClr val="FFFF00"/>
                </a:highlight>
              </a:rPr>
              <a:t>1900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Firmierung:</a:t>
            </a:r>
            <a:r>
              <a:rPr lang="de-DE" sz="2000" dirty="0"/>
              <a:t>	</a:t>
            </a:r>
            <a:r>
              <a:rPr lang="de-DE" sz="2000" dirty="0">
                <a:highlight>
                  <a:srgbClr val="FFFF00"/>
                </a:highlight>
              </a:rPr>
              <a:t>Gesellschaft mit beschränkter Haftung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Branche:	</a:t>
            </a:r>
            <a:r>
              <a:rPr lang="de-DE" sz="2000" dirty="0">
                <a:highlight>
                  <a:srgbClr val="FFFF00"/>
                </a:highlight>
              </a:rPr>
              <a:t>Handwerk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Tätigkeitsfelder:	</a:t>
            </a:r>
            <a:r>
              <a:rPr lang="de-DE" sz="2000" dirty="0">
                <a:highlight>
                  <a:srgbClr val="FFFF00"/>
                </a:highlight>
              </a:rPr>
              <a:t>Bodenbeläge und allgemeine 				Renovierungsarbeiten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Mitarbeiter:	</a:t>
            </a:r>
            <a:r>
              <a:rPr lang="de-DE" sz="2000" dirty="0">
                <a:highlight>
                  <a:srgbClr val="FFFF00"/>
                </a:highlight>
              </a:rPr>
              <a:t>100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Auszubildende:	</a:t>
            </a:r>
            <a:r>
              <a:rPr lang="de-DE" sz="2000" dirty="0">
                <a:highlight>
                  <a:srgbClr val="FFFF00"/>
                </a:highlight>
              </a:rPr>
              <a:t>2 (Dachdecker), 2 (Bürokaufmann/frau) und 1 		(Schreiner)</a:t>
            </a:r>
            <a:endParaRPr lang="de-DE" sz="2000" b="1" dirty="0"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Ein Bild vom Praktikumsbetrieb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474074-E5A2-774B-BB0E-A121BB61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07" y="1116980"/>
            <a:ext cx="2540000" cy="784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FBA40F-9F7E-4846-BDD2-A20879A230A5}"/>
              </a:ext>
            </a:extLst>
          </p:cNvPr>
          <p:cNvSpPr txBox="1"/>
          <p:nvPr/>
        </p:nvSpPr>
        <p:spPr>
          <a:xfrm>
            <a:off x="2977006" y="1324713"/>
            <a:ext cx="25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Firmenlogo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316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 als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genaue Berufsbezeichnung – 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Ausbildungsart:	</a:t>
            </a:r>
            <a:r>
              <a:rPr lang="de-DE" sz="2000" i="1" dirty="0">
                <a:highlight>
                  <a:srgbClr val="FFFF00"/>
                </a:highlight>
              </a:rPr>
              <a:t>Duale Ausbildung (Ausbildungsbetrieb und 	Berufsschule)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Berufsschule: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Max-</a:t>
            </a:r>
            <a:r>
              <a:rPr lang="de-DE" sz="2000" i="1" dirty="0" err="1">
                <a:highlight>
                  <a:srgbClr val="FFFF00"/>
                </a:highlight>
              </a:rPr>
              <a:t>Eyth</a:t>
            </a:r>
            <a:r>
              <a:rPr lang="de-DE" sz="2000" i="1" dirty="0">
                <a:highlight>
                  <a:srgbClr val="FFFF00"/>
                </a:highlight>
              </a:rPr>
              <a:t>-Schule in Dreieich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Dauer:</a:t>
            </a:r>
            <a:r>
              <a:rPr lang="de-DE" sz="2000" dirty="0"/>
              <a:t>	</a:t>
            </a:r>
            <a:r>
              <a:rPr lang="de-DE" sz="2000" i="1" dirty="0">
                <a:highlight>
                  <a:srgbClr val="FFFF00"/>
                </a:highlight>
              </a:rPr>
              <a:t>3 Jahre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Tätigkeiten: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Tätigkeiten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Arbeitsorte:	</a:t>
            </a:r>
            <a:r>
              <a:rPr lang="de-DE" sz="2000" i="1" dirty="0">
                <a:highlight>
                  <a:srgbClr val="FFFF00"/>
                </a:highlight>
              </a:rPr>
              <a:t>Werkstatt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Schulabschluss:	</a:t>
            </a:r>
            <a:r>
              <a:rPr lang="de-DE" sz="2000" i="1" dirty="0">
                <a:highlight>
                  <a:srgbClr val="FFFF00"/>
                </a:highlight>
              </a:rPr>
              <a:t>Mind. Hauptschulabschluss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Anforderungen:	</a:t>
            </a:r>
            <a:r>
              <a:rPr lang="de-DE" sz="2000" i="1" dirty="0">
                <a:highlight>
                  <a:srgbClr val="FFFF00"/>
                </a:highlight>
              </a:rPr>
              <a:t>Stichpunktartige Beschreibung der 				Anforderungen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Schulfächer:	</a:t>
            </a:r>
            <a:r>
              <a:rPr lang="de-DE" sz="2000" i="1" dirty="0">
                <a:highlight>
                  <a:srgbClr val="FFFF00"/>
                </a:highlight>
              </a:rPr>
              <a:t>Schulfächer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Vergütung:	</a:t>
            </a:r>
            <a:r>
              <a:rPr lang="de-DE" sz="2000" i="1" dirty="0">
                <a:highlight>
                  <a:srgbClr val="FFFF00"/>
                </a:highlight>
              </a:rPr>
              <a:t>500 € (1. Lehrjahr) bis 1.000 € (3. Lehrjahr)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als genaue Berufsbezeichnung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81BB61-3B3B-F54E-B942-5F62606C2596}"/>
              </a:ext>
            </a:extLst>
          </p:cNvPr>
          <p:cNvSpPr txBox="1"/>
          <p:nvPr/>
        </p:nvSpPr>
        <p:spPr>
          <a:xfrm>
            <a:off x="179109" y="6345925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berufenet.arbeitsagentur.de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4777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Tätigkeiten im 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  <a:endParaRPr lang="de-DE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Du beim Ausüben der Tätigkeiten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E406547-C916-61AF-7CDA-B356CD81C9DC}"/>
              </a:ext>
            </a:extLst>
          </p:cNvPr>
          <p:cNvSpPr txBox="1"/>
          <p:nvPr/>
        </p:nvSpPr>
        <p:spPr>
          <a:xfrm>
            <a:off x="810704" y="1234912"/>
            <a:ext cx="579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Folgende Tätigkeiten habe ich in meinem Praktikum ausgeführt:</a:t>
            </a:r>
          </a:p>
        </p:txBody>
      </p:sp>
    </p:spTree>
    <p:extLst>
      <p:ext uri="{BB962C8B-B14F-4D97-AF65-F5344CB8AC3E}">
        <p14:creationId xmlns:p14="http://schemas.microsoft.com/office/powerpoint/2010/main" val="94718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Praktikumsbetrieb – </a:t>
            </a:r>
            <a:r>
              <a:rPr lang="de-DE" sz="2800" i="1" dirty="0">
                <a:solidFill>
                  <a:schemeClr val="tx1"/>
                </a:solidFill>
                <a:highlight>
                  <a:srgbClr val="FFFF00"/>
                </a:highlight>
              </a:rPr>
              <a:t>Name des Schülers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highlight>
                  <a:srgbClr val="FFFF00"/>
                </a:highlight>
              </a:rPr>
              <a:t>Musterfirma GmbH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Musterstr. 1</a:t>
            </a:r>
          </a:p>
          <a:p>
            <a:r>
              <a:rPr lang="de-DE" sz="2400" i="1" dirty="0">
                <a:highlight>
                  <a:srgbClr val="FFFF00"/>
                </a:highlight>
              </a:rPr>
              <a:t>63225 Langen</a:t>
            </a:r>
          </a:p>
          <a:p>
            <a:pPr>
              <a:spcAft>
                <a:spcPts val="600"/>
              </a:spcAft>
              <a:tabLst>
                <a:tab pos="1812925" algn="l"/>
              </a:tabLst>
            </a:pPr>
            <a:endParaRPr lang="de-DE" sz="2000" b="1" dirty="0"/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Gründungsjahr:	</a:t>
            </a:r>
            <a:r>
              <a:rPr lang="de-DE" sz="2000" dirty="0">
                <a:highlight>
                  <a:srgbClr val="FFFF00"/>
                </a:highlight>
              </a:rPr>
              <a:t>1900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Firmierung:</a:t>
            </a:r>
            <a:r>
              <a:rPr lang="de-DE" sz="2000" dirty="0"/>
              <a:t>	</a:t>
            </a:r>
            <a:r>
              <a:rPr lang="de-DE" sz="2000" dirty="0">
                <a:highlight>
                  <a:srgbClr val="FFFF00"/>
                </a:highlight>
              </a:rPr>
              <a:t>Gesellschaft mit beschränkter Haftung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Branche:	</a:t>
            </a:r>
            <a:r>
              <a:rPr lang="de-DE" sz="2000" dirty="0">
                <a:highlight>
                  <a:srgbClr val="FFFF00"/>
                </a:highlight>
              </a:rPr>
              <a:t>Handwerk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Tätigkeitsfelder:	</a:t>
            </a:r>
            <a:r>
              <a:rPr lang="de-DE" sz="2000" dirty="0">
                <a:highlight>
                  <a:srgbClr val="FFFF00"/>
                </a:highlight>
              </a:rPr>
              <a:t>Bodenbeläge und allgemeine 				Renovierungsarbeiten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Mitarbeiter:	</a:t>
            </a:r>
            <a:r>
              <a:rPr lang="de-DE" sz="2000" dirty="0">
                <a:highlight>
                  <a:srgbClr val="FFFF00"/>
                </a:highlight>
              </a:rPr>
              <a:t>100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Auszubildende:	</a:t>
            </a:r>
            <a:r>
              <a:rPr lang="de-DE" sz="2000" dirty="0">
                <a:highlight>
                  <a:srgbClr val="FFFF00"/>
                </a:highlight>
              </a:rPr>
              <a:t>2 (Dachdecker), 2 (Bürokaufmann/frau) und 1 		(Schreiner)</a:t>
            </a:r>
            <a:endParaRPr lang="de-DE" sz="2000" b="1" dirty="0">
              <a:highlight>
                <a:srgbClr val="FFFF00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00FF00"/>
                </a:highlight>
              </a:rPr>
              <a:t>Ein Bild vom Praktikumsbetrieb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474074-E5A2-774B-BB0E-A121BB61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07" y="1116980"/>
            <a:ext cx="2540000" cy="784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FBA40F-9F7E-4846-BDD2-A20879A230A5}"/>
              </a:ext>
            </a:extLst>
          </p:cNvPr>
          <p:cNvSpPr txBox="1"/>
          <p:nvPr/>
        </p:nvSpPr>
        <p:spPr>
          <a:xfrm>
            <a:off x="2977006" y="1324713"/>
            <a:ext cx="25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Firmenlogo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49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Breitbild</PresentationFormat>
  <Paragraphs>151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</vt:lpstr>
      <vt:lpstr>Unser Praktikum als genaue Berufsbezeichnung/im Bereich 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Wolf</dc:creator>
  <cp:lastModifiedBy>Oettinghaus, Marc</cp:lastModifiedBy>
  <cp:revision>7</cp:revision>
  <dcterms:created xsi:type="dcterms:W3CDTF">2019-11-27T19:50:59Z</dcterms:created>
  <dcterms:modified xsi:type="dcterms:W3CDTF">2023-11-13T04:49:24Z</dcterms:modified>
</cp:coreProperties>
</file>